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307" r:id="rId4"/>
    <p:sldId id="361" r:id="rId5"/>
    <p:sldId id="362" r:id="rId6"/>
    <p:sldId id="328" r:id="rId7"/>
    <p:sldId id="332" r:id="rId8"/>
    <p:sldId id="364" r:id="rId9"/>
    <p:sldId id="369" r:id="rId10"/>
    <p:sldId id="370" r:id="rId11"/>
    <p:sldId id="368" r:id="rId12"/>
    <p:sldId id="333" r:id="rId13"/>
    <p:sldId id="329" r:id="rId14"/>
    <p:sldId id="358" r:id="rId15"/>
    <p:sldId id="365" r:id="rId16"/>
    <p:sldId id="330" r:id="rId17"/>
    <p:sldId id="341" r:id="rId18"/>
    <p:sldId id="371" r:id="rId19"/>
    <p:sldId id="372" r:id="rId20"/>
    <p:sldId id="375" r:id="rId21"/>
    <p:sldId id="376" r:id="rId22"/>
    <p:sldId id="377" r:id="rId23"/>
    <p:sldId id="323" r:id="rId24"/>
    <p:sldId id="367" r:id="rId25"/>
    <p:sldId id="347" r:id="rId26"/>
    <p:sldId id="335" r:id="rId27"/>
    <p:sldId id="336" r:id="rId28"/>
    <p:sldId id="324" r:id="rId29"/>
    <p:sldId id="345" r:id="rId30"/>
    <p:sldId id="373" r:id="rId31"/>
    <p:sldId id="374" r:id="rId32"/>
    <p:sldId id="327" r:id="rId33"/>
    <p:sldId id="353" r:id="rId34"/>
    <p:sldId id="356" r:id="rId35"/>
    <p:sldId id="354" r:id="rId36"/>
    <p:sldId id="288" r:id="rId3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Rubik" panose="020B0604020202020204" charset="-79"/>
      <p:regular r:id="rId43"/>
      <p:bold r:id="rId44"/>
      <p:italic r:id="rId45"/>
      <p:boldItalic r:id="rId46"/>
    </p:embeddedFont>
    <p:embeddedFont>
      <p:font typeface="Rubik Medium" panose="020B0604020202020204" charset="-79"/>
      <p:regular r:id="rId47"/>
      <p:bold r:id="rId48"/>
      <p:italic r:id="rId49"/>
      <p:boldItalic r:id="rId50"/>
    </p:embeddedFont>
    <p:embeddedFont>
      <p:font typeface="Work Sans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5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5993B00-32DF-EF73-62BA-6F6563AB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477BAEB-1560-F7DB-3F4C-0B20B5308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90B5B56-8AE8-72F8-C822-C401937FB0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81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C16B576-1F28-9AFD-B30C-29FB7E42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9C28A5A-8D53-3960-BC0A-7A5C03F89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28A0942-4C9C-F692-7113-D3854E334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817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20EE32-1C1D-97EB-1226-3271F62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2A6D1A-6AD8-DE46-BD75-88A51D093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EF4AFB7-654C-D61A-EB89-C973A1157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67449C1-7F79-15CA-CC8B-80BD3F8F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0C9451F-4114-860C-1796-E7BB354A8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90AF74D-4BA8-6D5F-EAFF-228E70858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33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BFE02F4-F95E-43D1-FA29-533DAC3A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E7B873A-8ED2-4F7D-8306-6A13A3DAB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A27D3C0-5896-AB90-8F28-C9DBF4B39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1F5E5D6-B80F-C9F1-C77E-A56C782A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562DF77-731A-D571-82F7-3C1696F49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03E97F9-8B4F-D328-798A-0D29B8899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54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310AF84-FF97-A99D-B6B0-74E2CE5F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C08B27C-8808-D365-A628-4FECB319A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6C0287E-9CF8-ECF6-AC4B-B3CFFA41C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32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5F61CF6-61C2-9845-E44A-4C2C6DD9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2C9A92-A64E-565C-AA4E-FDB3B3F99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9FC240A-5503-DE8F-D2F0-2F2A37B6E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5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5F3796C-CA40-DD29-15DC-83E2BB4D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C56AA58C-514B-AF7E-6BDD-C4F59E667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8BDC499-01E3-48BF-1666-0BE28A057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66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1C1F76D-D5E7-1D08-8D21-A40A68442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224F076-CD2F-2AFE-2B41-EE244B22F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6EE6E10-9A08-C44A-00E4-523E7208B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18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CD8B20-7C1B-291D-DD1B-B3692B1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8BB14AD-AA22-3262-8966-3CC70879A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55F1C18-706D-E5A3-E16D-DD1B4D43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38FFD9A-4DD9-4420-EF1C-0975764F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932858-F3D4-7521-A37B-498A8916D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AA71428-1320-B18B-50DC-3A4061F64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86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9C2DDFE-CC14-A1C5-8A53-DB5F985E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EB91A64-5927-9F16-6720-F19BA82DE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F7E52D1-30CC-AFBD-D17C-366646161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638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51BD3A3-21A0-0FB9-61C0-39D84725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AAC45F4-1D90-19B8-5ADC-FD878D74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9E32E0F-4264-65C8-2507-132C76E06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5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957364A-460E-888D-1854-6731734B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43A3403-AD12-514D-430B-78B776C75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250DB7-DBAE-4B41-964E-91079B14F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AA69EF5-0F67-7A20-267B-AEAAD418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4DF25C9-520D-A81B-C5CF-238F6E896C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DAC78F3-AF9F-12AD-6EE8-DE13F3B28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31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D7A4846-4570-5EF5-F529-D05F94AE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32FE980-82D2-7636-9FD3-467132139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B00F113-A8E6-9EE4-A5BD-39215FE25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46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2.wav"/><Relationship Id="rId7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6.png"/><Relationship Id="rId4" Type="http://schemas.openxmlformats.org/officeDocument/2006/relationships/audio" Target="../media/media2.wav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aticon.com/free-icon/audio-waves_10181172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46903" y="383858"/>
            <a:ext cx="4328372" cy="192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 b="1" dirty="0" err="1"/>
              <a:t>EchoMind</a:t>
            </a:r>
            <a:r>
              <a:rPr lang="en-US" sz="2800" b="1" dirty="0"/>
              <a:t>: Intelligent Audio Transformation via Text Prompts</a:t>
            </a:r>
            <a:endParaRPr lang="en-GB" sz="72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375422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3898642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Mohamed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Amine Chadi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91E510-979E-E792-CD10-FAA49452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22" y="383858"/>
            <a:ext cx="4680510" cy="41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153CD85-CB21-69F6-77AE-59497172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67DCFD-8979-52F8-F499-788AE2343C26}"/>
              </a:ext>
            </a:extLst>
          </p:cNvPr>
          <p:cNvSpPr txBox="1"/>
          <p:nvPr/>
        </p:nvSpPr>
        <p:spPr>
          <a:xfrm>
            <a:off x="2286000" y="241659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b="1" dirty="0" err="1">
                <a:solidFill>
                  <a:schemeClr val="tx1"/>
                </a:solidFill>
              </a:rPr>
              <a:t>MusicGen</a:t>
            </a:r>
            <a:endParaRPr lang="en-US" altLang="en-GB" b="1" dirty="0">
              <a:solidFill>
                <a:schemeClr val="tx1"/>
              </a:solidFill>
            </a:endParaRPr>
          </a:p>
          <a:p>
            <a:pPr algn="ctr"/>
            <a:r>
              <a:rPr lang="en-US" altLang="en-GB" b="1" dirty="0" err="1">
                <a:solidFill>
                  <a:schemeClr val="tx1"/>
                </a:solidFill>
              </a:rPr>
              <a:t>AudioBox</a:t>
            </a:r>
            <a:endParaRPr lang="en-US" altLang="en-GB" b="1" dirty="0">
              <a:solidFill>
                <a:schemeClr val="tx1"/>
              </a:solidFill>
            </a:endParaRPr>
          </a:p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NVIDIA </a:t>
            </a:r>
            <a:r>
              <a:rPr lang="en-US" altLang="en-GB" b="1" dirty="0" err="1">
                <a:solidFill>
                  <a:schemeClr val="tx1"/>
                </a:solidFill>
              </a:rPr>
              <a:t>Fugatto</a:t>
            </a:r>
            <a:endParaRPr lang="en-US" altLang="en-GB" b="1" dirty="0">
              <a:solidFill>
                <a:schemeClr val="tx1"/>
              </a:solidFill>
            </a:endParaRPr>
          </a:p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Stable Audio 2.0 (commercial)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8B1DA6E-49DC-1812-95B0-112101CF1037}"/>
              </a:ext>
            </a:extLst>
          </p:cNvPr>
          <p:cNvSpPr txBox="1">
            <a:spLocks/>
          </p:cNvSpPr>
          <p:nvPr/>
        </p:nvSpPr>
        <p:spPr>
          <a:xfrm>
            <a:off x="2151856" y="1192213"/>
            <a:ext cx="484028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 err="1">
                <a:solidFill>
                  <a:schemeClr val="tx1"/>
                </a:solidFill>
              </a:rPr>
              <a:t>Text</a:t>
            </a:r>
            <a:r>
              <a:rPr lang="fr-FR" altLang="en-GB" sz="2400" b="1" dirty="0">
                <a:solidFill>
                  <a:schemeClr val="tx1"/>
                </a:solidFill>
              </a:rPr>
              <a:t> &amp; Audio To Audio</a:t>
            </a:r>
          </a:p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(not open source)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17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516A0B9-B483-5DBE-CB2F-E9AD0527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3CF1BC97-E06D-AA09-4DD5-EB5BE6283B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21F556EB-E687-DD1C-8D85-07143F40DE17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E7D4C-1D47-51CD-DB71-772D37C8A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4E969-92A3-2BA3-7BED-16F9B424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5D841E46-861C-62F9-6441-DE719B3AFA12}"/>
              </a:ext>
            </a:extLst>
          </p:cNvPr>
          <p:cNvSpPr txBox="1">
            <a:spLocks/>
          </p:cNvSpPr>
          <p:nvPr/>
        </p:nvSpPr>
        <p:spPr>
          <a:xfrm>
            <a:off x="3159748" y="2774953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1"/>
                </a:solidFill>
              </a:rPr>
              <a:t>Raw Audio 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cxnSp>
        <p:nvCxnSpPr>
          <p:cNvPr id="51" name="Connecteur droit avec flèche 25">
            <a:extLst>
              <a:ext uri="{FF2B5EF4-FFF2-40B4-BE49-F238E27FC236}">
                <a16:creationId xmlns:a16="http://schemas.microsoft.com/office/drawing/2014/main" id="{E29B7936-E37E-8FBB-5B24-0B01FDACE6B6}"/>
              </a:ext>
            </a:extLst>
          </p:cNvPr>
          <p:cNvCxnSpPr>
            <a:cxnSpLocks/>
          </p:cNvCxnSpPr>
          <p:nvPr/>
        </p:nvCxnSpPr>
        <p:spPr>
          <a:xfrm>
            <a:off x="4406575" y="1592978"/>
            <a:ext cx="551773" cy="5351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29">
            <a:extLst>
              <a:ext uri="{FF2B5EF4-FFF2-40B4-BE49-F238E27FC236}">
                <a16:creationId xmlns:a16="http://schemas.microsoft.com/office/drawing/2014/main" id="{9E3A98D0-5565-A408-D773-8E90155BD99B}"/>
              </a:ext>
            </a:extLst>
          </p:cNvPr>
          <p:cNvCxnSpPr>
            <a:cxnSpLocks/>
          </p:cNvCxnSpPr>
          <p:nvPr/>
        </p:nvCxnSpPr>
        <p:spPr>
          <a:xfrm flipV="1">
            <a:off x="4432410" y="2811443"/>
            <a:ext cx="553098" cy="542097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Folder ">
            <a:extLst>
              <a:ext uri="{FF2B5EF4-FFF2-40B4-BE49-F238E27FC236}">
                <a16:creationId xmlns:a16="http://schemas.microsoft.com/office/drawing/2014/main" id="{3CCD4FDD-E114-6C26-BAF6-1693267D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93" y="216535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nary code ">
            <a:extLst>
              <a:ext uri="{FF2B5EF4-FFF2-40B4-BE49-F238E27FC236}">
                <a16:creationId xmlns:a16="http://schemas.microsoft.com/office/drawing/2014/main" id="{2F30E36B-E7ED-9F8F-71CF-11037F2F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93" y="352807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7;p44">
            <a:extLst>
              <a:ext uri="{FF2B5EF4-FFF2-40B4-BE49-F238E27FC236}">
                <a16:creationId xmlns:a16="http://schemas.microsoft.com/office/drawing/2014/main" id="{834B6E72-4A4E-CE25-8631-26DCACDA2D7F}"/>
              </a:ext>
            </a:extLst>
          </p:cNvPr>
          <p:cNvSpPr txBox="1">
            <a:spLocks/>
          </p:cNvSpPr>
          <p:nvPr/>
        </p:nvSpPr>
        <p:spPr>
          <a:xfrm>
            <a:off x="3159748" y="4086016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1"/>
                </a:solidFill>
              </a:rPr>
              <a:t>Prompts 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pic>
        <p:nvPicPr>
          <p:cNvPr id="2056" name="Picture 8" descr="Sound waves ">
            <a:extLst>
              <a:ext uri="{FF2B5EF4-FFF2-40B4-BE49-F238E27FC236}">
                <a16:creationId xmlns:a16="http://schemas.microsoft.com/office/drawing/2014/main" id="{BF954F0A-EACA-497C-358E-2C3DB9F9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93" y="4823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8BAB2F59-D8C1-C09F-E00A-BF4013994867}"/>
              </a:ext>
            </a:extLst>
          </p:cNvPr>
          <p:cNvSpPr txBox="1">
            <a:spLocks/>
          </p:cNvSpPr>
          <p:nvPr/>
        </p:nvSpPr>
        <p:spPr>
          <a:xfrm>
            <a:off x="3069449" y="985902"/>
            <a:ext cx="1198888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1"/>
                </a:solidFill>
              </a:rPr>
              <a:t>Edited Audio 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Sound ">
            <a:extLst>
              <a:ext uri="{FF2B5EF4-FFF2-40B4-BE49-F238E27FC236}">
                <a16:creationId xmlns:a16="http://schemas.microsoft.com/office/drawing/2014/main" id="{B0DE0163-4954-23B7-32DF-7F85A4B3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66" y="4823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8C2CA803-A1BE-8AD7-D9C5-0E60A16B5828}"/>
              </a:ext>
            </a:extLst>
          </p:cNvPr>
          <p:cNvSpPr txBox="1">
            <a:spLocks/>
          </p:cNvSpPr>
          <p:nvPr/>
        </p:nvSpPr>
        <p:spPr>
          <a:xfrm>
            <a:off x="1123795" y="985902"/>
            <a:ext cx="1198888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000" b="1" dirty="0">
                <a:solidFill>
                  <a:schemeClr val="tx1"/>
                </a:solidFill>
              </a:rPr>
              <a:t>S</a:t>
            </a:r>
            <a:r>
              <a:rPr lang="en-US" altLang="en-GB" sz="1000" b="1" dirty="0">
                <a:solidFill>
                  <a:schemeClr val="tx1"/>
                </a:solidFill>
              </a:rPr>
              <a:t>ound Effects 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cxnSp>
        <p:nvCxnSpPr>
          <p:cNvPr id="35" name="Connecteur droit avec flèche 25">
            <a:extLst>
              <a:ext uri="{FF2B5EF4-FFF2-40B4-BE49-F238E27FC236}">
                <a16:creationId xmlns:a16="http://schemas.microsoft.com/office/drawing/2014/main" id="{416B0A8F-CEFD-E4C8-A47E-6EBE412E30BC}"/>
              </a:ext>
            </a:extLst>
          </p:cNvPr>
          <p:cNvCxnSpPr>
            <a:cxnSpLocks/>
          </p:cNvCxnSpPr>
          <p:nvPr/>
        </p:nvCxnSpPr>
        <p:spPr>
          <a:xfrm>
            <a:off x="4406575" y="2470153"/>
            <a:ext cx="578933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0" descr="Ai ">
            <a:extLst>
              <a:ext uri="{FF2B5EF4-FFF2-40B4-BE49-F238E27FC236}">
                <a16:creationId xmlns:a16="http://schemas.microsoft.com/office/drawing/2014/main" id="{D58698C5-4C4D-0524-E0DF-CB7801C2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153" y="21582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25">
            <a:extLst>
              <a:ext uri="{FF2B5EF4-FFF2-40B4-BE49-F238E27FC236}">
                <a16:creationId xmlns:a16="http://schemas.microsoft.com/office/drawing/2014/main" id="{7CB544B7-3B0D-17FA-E9F1-55D5C74E9E74}"/>
              </a:ext>
            </a:extLst>
          </p:cNvPr>
          <p:cNvCxnSpPr>
            <a:cxnSpLocks/>
          </p:cNvCxnSpPr>
          <p:nvPr/>
        </p:nvCxnSpPr>
        <p:spPr>
          <a:xfrm>
            <a:off x="2411863" y="768804"/>
            <a:ext cx="578933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25">
            <a:extLst>
              <a:ext uri="{FF2B5EF4-FFF2-40B4-BE49-F238E27FC236}">
                <a16:creationId xmlns:a16="http://schemas.microsoft.com/office/drawing/2014/main" id="{E623B4C0-4842-362A-CE7B-71300EA18B71}"/>
              </a:ext>
            </a:extLst>
          </p:cNvPr>
          <p:cNvCxnSpPr>
            <a:cxnSpLocks/>
          </p:cNvCxnSpPr>
          <p:nvPr/>
        </p:nvCxnSpPr>
        <p:spPr>
          <a:xfrm flipV="1">
            <a:off x="3668893" y="1504114"/>
            <a:ext cx="0" cy="4601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sv ">
            <a:extLst>
              <a:ext uri="{FF2B5EF4-FFF2-40B4-BE49-F238E27FC236}">
                <a16:creationId xmlns:a16="http://schemas.microsoft.com/office/drawing/2014/main" id="{CC503016-5FCF-AB8C-B10D-BCAFB579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64" y="2103768"/>
            <a:ext cx="744343" cy="7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E4BA293A-EBB1-9E86-86CE-CB44166EB1D3}"/>
              </a:ext>
            </a:extLst>
          </p:cNvPr>
          <p:cNvSpPr txBox="1">
            <a:spLocks/>
          </p:cNvSpPr>
          <p:nvPr/>
        </p:nvSpPr>
        <p:spPr>
          <a:xfrm>
            <a:off x="5304181" y="2789241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000" b="1" dirty="0">
                <a:solidFill>
                  <a:schemeClr val="tx1"/>
                </a:solidFill>
              </a:rPr>
              <a:t>C</a:t>
            </a:r>
            <a:r>
              <a:rPr lang="en-US" altLang="en-GB" sz="1000" b="1" dirty="0">
                <a:solidFill>
                  <a:schemeClr val="tx1"/>
                </a:solidFill>
              </a:rPr>
              <a:t>SV File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cxnSp>
        <p:nvCxnSpPr>
          <p:cNvPr id="5" name="Connecteur droit avec flèche 25">
            <a:extLst>
              <a:ext uri="{FF2B5EF4-FFF2-40B4-BE49-F238E27FC236}">
                <a16:creationId xmlns:a16="http://schemas.microsoft.com/office/drawing/2014/main" id="{C4FE421E-6362-B35E-6B07-2E418EDFEF02}"/>
              </a:ext>
            </a:extLst>
          </p:cNvPr>
          <p:cNvCxnSpPr>
            <a:cxnSpLocks/>
          </p:cNvCxnSpPr>
          <p:nvPr/>
        </p:nvCxnSpPr>
        <p:spPr>
          <a:xfrm>
            <a:off x="6459213" y="2463009"/>
            <a:ext cx="578933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53DDF03F-6955-6633-86F9-3704199FB36C}"/>
              </a:ext>
            </a:extLst>
          </p:cNvPr>
          <p:cNvSpPr txBox="1">
            <a:spLocks/>
          </p:cNvSpPr>
          <p:nvPr/>
        </p:nvSpPr>
        <p:spPr>
          <a:xfrm>
            <a:off x="7163512" y="2794434"/>
            <a:ext cx="1204859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000" b="1" dirty="0">
                <a:solidFill>
                  <a:schemeClr val="tx1"/>
                </a:solidFill>
              </a:rPr>
              <a:t>BERT &amp; U-NET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E26F29-14BD-222A-6EE6-72901CA4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8937D-BD07-B7C4-9087-C2F807F1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1" y="371514"/>
            <a:ext cx="5896798" cy="2476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A8EB1-FE0F-ED95-96A8-5BA997F5F465}"/>
              </a:ext>
            </a:extLst>
          </p:cNvPr>
          <p:cNvSpPr txBox="1"/>
          <p:nvPr/>
        </p:nvSpPr>
        <p:spPr>
          <a:xfrm>
            <a:off x="2433320" y="4539907"/>
            <a:ext cx="427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https://zenodo.org/records/5117901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7EBCF-5B1D-8923-C24C-1C58EACF6D3B}"/>
              </a:ext>
            </a:extLst>
          </p:cNvPr>
          <p:cNvSpPr txBox="1"/>
          <p:nvPr/>
        </p:nvSpPr>
        <p:spPr>
          <a:xfrm>
            <a:off x="1796626" y="3177361"/>
            <a:ext cx="5550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The ARCA23K dataset contains 23,727 audio clips covering 70 distinct sound-event classes. The clips are mono 16-bit WAV files sampled at 44.1 kHz, with durations ranging from a fraction of a second up to 30 seconds. The dataset includes training, validation, and test splits, and was created through automated collection from </a:t>
            </a:r>
            <a:r>
              <a:rPr lang="en-US" sz="1200" dirty="0" err="1"/>
              <a:t>Freesound</a:t>
            </a:r>
            <a:r>
              <a:rPr lang="en-US" sz="1200" dirty="0"/>
              <a:t>, resulting in some label noise and out-of-vocabulary sounds.</a:t>
            </a:r>
          </a:p>
        </p:txBody>
      </p:sp>
    </p:spTree>
    <p:extLst>
      <p:ext uri="{BB962C8B-B14F-4D97-AF65-F5344CB8AC3E}">
        <p14:creationId xmlns:p14="http://schemas.microsoft.com/office/powerpoint/2010/main" val="157586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184BE21-481B-395B-D599-8D863254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F1D46-1B2B-42A4-03B8-513DAE2C1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106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DB9D1E-04D6-FF7F-CE07-1307407FE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06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2703A124-70C0-5D47-02C6-2371D4DDB2FA}"/>
              </a:ext>
            </a:extLst>
          </p:cNvPr>
          <p:cNvSpPr txBox="1">
            <a:spLocks/>
          </p:cNvSpPr>
          <p:nvPr/>
        </p:nvSpPr>
        <p:spPr>
          <a:xfrm>
            <a:off x="2233974" y="460796"/>
            <a:ext cx="4676052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600" b="1" dirty="0">
                <a:solidFill>
                  <a:schemeClr val="tx1"/>
                </a:solidFill>
              </a:rPr>
              <a:t>Samples From The Dataset</a:t>
            </a:r>
          </a:p>
        </p:txBody>
      </p:sp>
      <p:pic>
        <p:nvPicPr>
          <p:cNvPr id="4" name="421">
            <a:hlinkClick r:id="" action="ppaction://media"/>
            <a:extLst>
              <a:ext uri="{FF2B5EF4-FFF2-40B4-BE49-F238E27FC236}">
                <a16:creationId xmlns:a16="http://schemas.microsoft.com/office/drawing/2014/main" id="{DD722535-66B3-6B40-800E-3BD2FFF2C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17414" y="3434875"/>
            <a:ext cx="833119" cy="833117"/>
          </a:xfrm>
          <a:prstGeom prst="rect">
            <a:avLst/>
          </a:prstGeom>
        </p:spPr>
      </p:pic>
      <p:pic>
        <p:nvPicPr>
          <p:cNvPr id="5" name="642">
            <a:hlinkClick r:id="" action="ppaction://media"/>
            <a:extLst>
              <a:ext uri="{FF2B5EF4-FFF2-40B4-BE49-F238E27FC236}">
                <a16:creationId xmlns:a16="http://schemas.microsoft.com/office/drawing/2014/main" id="{F37F826B-B9ED-6C72-6B5C-008EC30C37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3014" y="3434875"/>
            <a:ext cx="833119" cy="833121"/>
          </a:xfrm>
          <a:prstGeom prst="rect">
            <a:avLst/>
          </a:prstGeom>
        </p:spPr>
      </p:pic>
      <p:pic>
        <p:nvPicPr>
          <p:cNvPr id="1026" name="Picture 2" descr="Sample ">
            <a:extLst>
              <a:ext uri="{FF2B5EF4-FFF2-40B4-BE49-F238E27FC236}">
                <a16:creationId xmlns:a16="http://schemas.microsoft.com/office/drawing/2014/main" id="{A2DA3DA7-F4B3-D954-8254-4D7AD1BC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60" y="1498862"/>
            <a:ext cx="1238629" cy="123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840">
            <a:hlinkClick r:id="" action="ppaction://media"/>
            <a:extLst>
              <a:ext uri="{FF2B5EF4-FFF2-40B4-BE49-F238E27FC236}">
                <a16:creationId xmlns:a16="http://schemas.microsoft.com/office/drawing/2014/main" id="{A86E427C-0CA5-9BE6-14EA-CF5598C1B7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28614" y="3434875"/>
            <a:ext cx="833119" cy="8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601" y="1756141"/>
            <a:ext cx="67567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/>
              <a:t>23,727</a:t>
            </a:r>
            <a:r>
              <a:rPr lang="en-US" sz="2000" dirty="0"/>
              <a:t> audio clips</a:t>
            </a:r>
            <a:br>
              <a:rPr lang="en-US" sz="2000" dirty="0"/>
            </a:br>
            <a:r>
              <a:rPr lang="en-US" sz="2000" b="1" dirty="0"/>
              <a:t>70</a:t>
            </a:r>
            <a:r>
              <a:rPr lang="en-US" sz="2000" dirty="0"/>
              <a:t> sound-event classes</a:t>
            </a:r>
            <a:br>
              <a:rPr lang="en-US" sz="2000" dirty="0"/>
            </a:br>
            <a:r>
              <a:rPr lang="en-US" sz="2000" dirty="0"/>
              <a:t>Audio Modality: Mono </a:t>
            </a:r>
            <a:r>
              <a:rPr lang="en-US" sz="2000" b="1" dirty="0"/>
              <a:t>16-bit</a:t>
            </a:r>
            <a:r>
              <a:rPr lang="en-US" sz="2000" dirty="0"/>
              <a:t> WAV files, </a:t>
            </a:r>
            <a:r>
              <a:rPr lang="en-US" sz="2000" b="1" dirty="0"/>
              <a:t>44.1 kHz</a:t>
            </a:r>
            <a:br>
              <a:rPr lang="en-US" sz="2000" dirty="0"/>
            </a:br>
            <a:r>
              <a:rPr lang="en-US" sz="2000" dirty="0"/>
              <a:t>Variable duration: </a:t>
            </a:r>
            <a:r>
              <a:rPr lang="en-US" sz="2000" b="1" dirty="0"/>
              <a:t>0.3–30</a:t>
            </a:r>
            <a:r>
              <a:rPr lang="en-US" sz="2000" dirty="0"/>
              <a:t> seconds</a:t>
            </a:r>
            <a:br>
              <a:rPr lang="en-US" sz="2000" dirty="0"/>
            </a:br>
            <a:r>
              <a:rPr lang="en-US" sz="2000" dirty="0"/>
              <a:t>Labels automatically assigned from </a:t>
            </a:r>
            <a:r>
              <a:rPr lang="en-US" sz="2000" dirty="0" err="1"/>
              <a:t>FreeSound</a:t>
            </a:r>
            <a:r>
              <a:rPr lang="en-US" sz="2000" dirty="0"/>
              <a:t> metadata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3951E2-5F81-DFF1-DAC4-38C3963D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702D9D4E-BA1D-C3A4-872A-DEF9D870751A}"/>
              </a:ext>
            </a:extLst>
          </p:cNvPr>
          <p:cNvSpPr txBox="1">
            <a:spLocks/>
          </p:cNvSpPr>
          <p:nvPr/>
        </p:nvSpPr>
        <p:spPr>
          <a:xfrm>
            <a:off x="2151856" y="955146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BC89A-9CA2-107A-CAF1-C997C0279645}"/>
              </a:ext>
            </a:extLst>
          </p:cNvPr>
          <p:cNvSpPr txBox="1"/>
          <p:nvPr/>
        </p:nvSpPr>
        <p:spPr>
          <a:xfrm>
            <a:off x="2151855" y="2011680"/>
            <a:ext cx="48402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text encoder is based on BERT, a Transformer-based language model that reads text in both directions, allowing it to understand full context instead of just left-to-right or right-to left dependencies. Its architecture is a stack of Transformer encoder blocks, each containing multi-head self-attention and feed-forward layers. The output is a contextual embedding that captures the semantic meaning of the prompt.</a:t>
            </a:r>
          </a:p>
        </p:txBody>
      </p:sp>
    </p:spTree>
    <p:extLst>
      <p:ext uri="{BB962C8B-B14F-4D97-AF65-F5344CB8AC3E}">
        <p14:creationId xmlns:p14="http://schemas.microsoft.com/office/powerpoint/2010/main" val="166528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34203DC-E91D-3EE7-46FF-3FA1090C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CA0FAA1D-45EC-AD06-4DAF-893D4449B6CD}"/>
              </a:ext>
            </a:extLst>
          </p:cNvPr>
          <p:cNvSpPr txBox="1">
            <a:spLocks/>
          </p:cNvSpPr>
          <p:nvPr/>
        </p:nvSpPr>
        <p:spPr>
          <a:xfrm>
            <a:off x="2151856" y="955146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9E780-F1A2-D732-184D-C03E628B8D45}"/>
              </a:ext>
            </a:extLst>
          </p:cNvPr>
          <p:cNvSpPr txBox="1"/>
          <p:nvPr/>
        </p:nvSpPr>
        <p:spPr>
          <a:xfrm>
            <a:off x="1717039" y="2177429"/>
            <a:ext cx="5709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audio model is based on a 1D U-Net architecture adapted for raw waveform processing and conditioned on text information. The network follows the standard U-Net structure with an encoder, a bottleneck, and a decoder, but integrates cross-attention layers to fuse audio features with the BERT text embeddings.</a:t>
            </a:r>
          </a:p>
        </p:txBody>
      </p:sp>
    </p:spTree>
    <p:extLst>
      <p:ext uri="{BB962C8B-B14F-4D97-AF65-F5344CB8AC3E}">
        <p14:creationId xmlns:p14="http://schemas.microsoft.com/office/powerpoint/2010/main" val="4608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6A83DF4-2AEB-1707-4AF5-2E36EB8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A6F9BB07-0958-1177-3D75-06053D152992}"/>
              </a:ext>
            </a:extLst>
          </p:cNvPr>
          <p:cNvSpPr txBox="1">
            <a:spLocks/>
          </p:cNvSpPr>
          <p:nvPr/>
        </p:nvSpPr>
        <p:spPr>
          <a:xfrm>
            <a:off x="2151856" y="955146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D3066-0D2F-BCF2-5AD0-85886D1FCCE0}"/>
              </a:ext>
            </a:extLst>
          </p:cNvPr>
          <p:cNvSpPr txBox="1"/>
          <p:nvPr/>
        </p:nvSpPr>
        <p:spPr>
          <a:xfrm>
            <a:off x="2004907" y="2092960"/>
            <a:ext cx="5709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encoder consists of multiple </a:t>
            </a:r>
            <a:r>
              <a:rPr lang="en-US" dirty="0" err="1"/>
              <a:t>DownBlocks</a:t>
            </a:r>
            <a:r>
              <a:rPr lang="en-US" dirty="0"/>
              <a:t>. Each </a:t>
            </a:r>
            <a:r>
              <a:rPr lang="en-US" dirty="0" err="1"/>
              <a:t>DownBlock</a:t>
            </a:r>
            <a:r>
              <a:rPr lang="en-US" dirty="0"/>
              <a:t> applies a convolution, two residual blocks, and an optional cross-attention module. When attention is enabled, the block performs audio–text fusion by allowing audio features to attend to the text embeddings. After processing, each </a:t>
            </a:r>
            <a:r>
              <a:rPr lang="en-US" dirty="0" err="1"/>
              <a:t>DownBlock</a:t>
            </a:r>
            <a:r>
              <a:rPr lang="en-US" dirty="0"/>
              <a:t> stores a skip connection and reduces temporal resolution through </a:t>
            </a:r>
            <a:r>
              <a:rPr lang="en-US" dirty="0" err="1"/>
              <a:t>strided</a:t>
            </a:r>
            <a:r>
              <a:rPr lang="en-US" dirty="0"/>
              <a:t> convolution.</a:t>
            </a:r>
          </a:p>
        </p:txBody>
      </p:sp>
    </p:spTree>
    <p:extLst>
      <p:ext uri="{BB962C8B-B14F-4D97-AF65-F5344CB8AC3E}">
        <p14:creationId xmlns:p14="http://schemas.microsoft.com/office/powerpoint/2010/main" val="408489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C8151CD-1937-CC20-BF23-C637ABE26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9E89C067-F476-C079-E214-01B209B85AF2}"/>
              </a:ext>
            </a:extLst>
          </p:cNvPr>
          <p:cNvSpPr txBox="1">
            <a:spLocks/>
          </p:cNvSpPr>
          <p:nvPr/>
        </p:nvSpPr>
        <p:spPr>
          <a:xfrm>
            <a:off x="2151856" y="955146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9F7D8-E2A2-8E6A-F868-AC2451DCBDA8}"/>
              </a:ext>
            </a:extLst>
          </p:cNvPr>
          <p:cNvSpPr txBox="1"/>
          <p:nvPr/>
        </p:nvSpPr>
        <p:spPr>
          <a:xfrm>
            <a:off x="2004907" y="2092960"/>
            <a:ext cx="570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bottleneck contains two residual blocks with a central cross-attention layer. At this stage, the audio representation is at its lowest resolution, and the attention mechanism injects the most global textual conditioning into the model.</a:t>
            </a:r>
          </a:p>
        </p:txBody>
      </p:sp>
    </p:spTree>
    <p:extLst>
      <p:ext uri="{BB962C8B-B14F-4D97-AF65-F5344CB8AC3E}">
        <p14:creationId xmlns:p14="http://schemas.microsoft.com/office/powerpoint/2010/main" val="217754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909D9D4-3580-D883-D7C5-19331090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6F9B984C-E261-879C-DB94-30A2E4B16DCA}"/>
              </a:ext>
            </a:extLst>
          </p:cNvPr>
          <p:cNvSpPr txBox="1">
            <a:spLocks/>
          </p:cNvSpPr>
          <p:nvPr/>
        </p:nvSpPr>
        <p:spPr>
          <a:xfrm>
            <a:off x="2151856" y="955146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86A78-F2B2-5B26-28DD-BB565E32F132}"/>
              </a:ext>
            </a:extLst>
          </p:cNvPr>
          <p:cNvSpPr txBox="1"/>
          <p:nvPr/>
        </p:nvSpPr>
        <p:spPr>
          <a:xfrm>
            <a:off x="2004907" y="2092960"/>
            <a:ext cx="5709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decoder mirrors the encoder through a sequence of </a:t>
            </a:r>
            <a:r>
              <a:rPr lang="en-US" dirty="0" err="1"/>
              <a:t>UpBlocks</a:t>
            </a:r>
            <a:r>
              <a:rPr lang="en-US" dirty="0"/>
              <a:t>. Each </a:t>
            </a:r>
            <a:r>
              <a:rPr lang="en-US" dirty="0" err="1"/>
              <a:t>UpBlock</a:t>
            </a:r>
            <a:r>
              <a:rPr lang="en-US" dirty="0"/>
              <a:t> </a:t>
            </a:r>
            <a:r>
              <a:rPr lang="en-US" dirty="0" err="1"/>
              <a:t>upsamples</a:t>
            </a:r>
            <a:r>
              <a:rPr lang="en-US" dirty="0"/>
              <a:t> the feature map using a transposed convolution, aligns the temporal dimension with its corresponding skip connection, concatenates the features, and processes them through two residual blocks. </a:t>
            </a:r>
          </a:p>
        </p:txBody>
      </p:sp>
    </p:spTree>
    <p:extLst>
      <p:ext uri="{BB962C8B-B14F-4D97-AF65-F5344CB8AC3E}">
        <p14:creationId xmlns:p14="http://schemas.microsoft.com/office/powerpoint/2010/main" val="236681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AED6067-96BC-C268-8479-84834058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Office man ">
            <a:extLst>
              <a:ext uri="{FF2B5EF4-FFF2-40B4-BE49-F238E27FC236}">
                <a16:creationId xmlns:a16="http://schemas.microsoft.com/office/drawing/2014/main" id="{835CAB58-1DC7-6B76-298E-2057CBE5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5" y="2036404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84D9E8BE-FEF1-DFC2-36EF-3B2A48BA4A28}"/>
              </a:ext>
            </a:extLst>
          </p:cNvPr>
          <p:cNvCxnSpPr>
            <a:cxnSpLocks/>
          </p:cNvCxnSpPr>
          <p:nvPr/>
        </p:nvCxnSpPr>
        <p:spPr>
          <a:xfrm>
            <a:off x="1459726" y="2436415"/>
            <a:ext cx="667124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16" descr="Web interface ">
            <a:extLst>
              <a:ext uri="{FF2B5EF4-FFF2-40B4-BE49-F238E27FC236}">
                <a16:creationId xmlns:a16="http://schemas.microsoft.com/office/drawing/2014/main" id="{89F6AA91-2350-775C-79F4-C851659A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73" y="2061160"/>
            <a:ext cx="733299" cy="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Ai ">
            <a:extLst>
              <a:ext uri="{FF2B5EF4-FFF2-40B4-BE49-F238E27FC236}">
                <a16:creationId xmlns:a16="http://schemas.microsoft.com/office/drawing/2014/main" id="{109EC28C-7597-995F-1635-31509B2E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29865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67;p44">
            <a:extLst>
              <a:ext uri="{FF2B5EF4-FFF2-40B4-BE49-F238E27FC236}">
                <a16:creationId xmlns:a16="http://schemas.microsoft.com/office/drawing/2014/main" id="{A7870DF9-0A6F-D13D-F7CD-745B825D5D6B}"/>
              </a:ext>
            </a:extLst>
          </p:cNvPr>
          <p:cNvSpPr txBox="1">
            <a:spLocks/>
          </p:cNvSpPr>
          <p:nvPr/>
        </p:nvSpPr>
        <p:spPr>
          <a:xfrm>
            <a:off x="1775522" y="2756020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Interface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6" name="Google Shape;267;p44">
            <a:extLst>
              <a:ext uri="{FF2B5EF4-FFF2-40B4-BE49-F238E27FC236}">
                <a16:creationId xmlns:a16="http://schemas.microsoft.com/office/drawing/2014/main" id="{AC8575B5-A4A0-199E-9E96-7FD2C22CDE4A}"/>
              </a:ext>
            </a:extLst>
          </p:cNvPr>
          <p:cNvSpPr txBox="1">
            <a:spLocks/>
          </p:cNvSpPr>
          <p:nvPr/>
        </p:nvSpPr>
        <p:spPr>
          <a:xfrm>
            <a:off x="3927776" y="3615811"/>
            <a:ext cx="1348021" cy="73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Processing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7C0E2C85-41D7-5998-1E3D-04A64298D14E}"/>
              </a:ext>
            </a:extLst>
          </p:cNvPr>
          <p:cNvSpPr txBox="1">
            <a:spLocks/>
          </p:cNvSpPr>
          <p:nvPr/>
        </p:nvSpPr>
        <p:spPr>
          <a:xfrm>
            <a:off x="412107" y="2769703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User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06B58C6C-DC5D-0033-D6BC-3434FBB78954}"/>
              </a:ext>
            </a:extLst>
          </p:cNvPr>
          <p:cNvSpPr txBox="1">
            <a:spLocks/>
          </p:cNvSpPr>
          <p:nvPr/>
        </p:nvSpPr>
        <p:spPr>
          <a:xfrm>
            <a:off x="1401178" y="1861801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Raw 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29" name="Picture 20" descr="Ai ">
            <a:extLst>
              <a:ext uri="{FF2B5EF4-FFF2-40B4-BE49-F238E27FC236}">
                <a16:creationId xmlns:a16="http://schemas.microsoft.com/office/drawing/2014/main" id="{52F1A530-61AD-89CE-F214-CA405260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7" y="14515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4">
            <a:extLst>
              <a:ext uri="{FF2B5EF4-FFF2-40B4-BE49-F238E27FC236}">
                <a16:creationId xmlns:a16="http://schemas.microsoft.com/office/drawing/2014/main" id="{D2A50569-B487-4E21-2F26-2EC7E797B378}"/>
              </a:ext>
            </a:extLst>
          </p:cNvPr>
          <p:cNvCxnSpPr>
            <a:cxnSpLocks/>
          </p:cNvCxnSpPr>
          <p:nvPr/>
        </p:nvCxnSpPr>
        <p:spPr>
          <a:xfrm>
            <a:off x="6882931" y="2501890"/>
            <a:ext cx="667124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25">
            <a:extLst>
              <a:ext uri="{FF2B5EF4-FFF2-40B4-BE49-F238E27FC236}">
                <a16:creationId xmlns:a16="http://schemas.microsoft.com/office/drawing/2014/main" id="{4C9C7B6A-A21B-18FC-CD0D-4BAD7B2EF2A4}"/>
              </a:ext>
            </a:extLst>
          </p:cNvPr>
          <p:cNvCxnSpPr>
            <a:cxnSpLocks/>
          </p:cNvCxnSpPr>
          <p:nvPr/>
        </p:nvCxnSpPr>
        <p:spPr>
          <a:xfrm>
            <a:off x="3466209" y="2619827"/>
            <a:ext cx="551773" cy="5351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29">
            <a:extLst>
              <a:ext uri="{FF2B5EF4-FFF2-40B4-BE49-F238E27FC236}">
                <a16:creationId xmlns:a16="http://schemas.microsoft.com/office/drawing/2014/main" id="{94AB3548-F5DB-9C72-FA1D-DCD33FF116E0}"/>
              </a:ext>
            </a:extLst>
          </p:cNvPr>
          <p:cNvCxnSpPr>
            <a:cxnSpLocks/>
          </p:cNvCxnSpPr>
          <p:nvPr/>
        </p:nvCxnSpPr>
        <p:spPr>
          <a:xfrm flipV="1">
            <a:off x="3467331" y="1869847"/>
            <a:ext cx="553098" cy="542097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Google Shape;267;p44">
            <a:extLst>
              <a:ext uri="{FF2B5EF4-FFF2-40B4-BE49-F238E27FC236}">
                <a16:creationId xmlns:a16="http://schemas.microsoft.com/office/drawing/2014/main" id="{549279B7-5B87-0E02-5455-45544EA4EAF2}"/>
              </a:ext>
            </a:extLst>
          </p:cNvPr>
          <p:cNvSpPr txBox="1">
            <a:spLocks/>
          </p:cNvSpPr>
          <p:nvPr/>
        </p:nvSpPr>
        <p:spPr>
          <a:xfrm>
            <a:off x="3894404" y="855967"/>
            <a:ext cx="14147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40" name="Google Shape;267;p44">
            <a:extLst>
              <a:ext uri="{FF2B5EF4-FFF2-40B4-BE49-F238E27FC236}">
                <a16:creationId xmlns:a16="http://schemas.microsoft.com/office/drawing/2014/main" id="{3D5AFF2C-7714-59F9-96FA-823FF344C152}"/>
              </a:ext>
            </a:extLst>
          </p:cNvPr>
          <p:cNvSpPr txBox="1">
            <a:spLocks/>
          </p:cNvSpPr>
          <p:nvPr/>
        </p:nvSpPr>
        <p:spPr>
          <a:xfrm>
            <a:off x="3442624" y="1455885"/>
            <a:ext cx="55177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cxnSp>
        <p:nvCxnSpPr>
          <p:cNvPr id="43" name="Connecteur droit avec flèche 5">
            <a:extLst>
              <a:ext uri="{FF2B5EF4-FFF2-40B4-BE49-F238E27FC236}">
                <a16:creationId xmlns:a16="http://schemas.microsoft.com/office/drawing/2014/main" id="{796F17DB-7C45-76CB-DFE5-32A065738272}"/>
              </a:ext>
            </a:extLst>
          </p:cNvPr>
          <p:cNvCxnSpPr>
            <a:cxnSpLocks/>
          </p:cNvCxnSpPr>
          <p:nvPr/>
        </p:nvCxnSpPr>
        <p:spPr>
          <a:xfrm>
            <a:off x="1468241" y="2571750"/>
            <a:ext cx="667124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Google Shape;267;p44">
            <a:extLst>
              <a:ext uri="{FF2B5EF4-FFF2-40B4-BE49-F238E27FC236}">
                <a16:creationId xmlns:a16="http://schemas.microsoft.com/office/drawing/2014/main" id="{06376543-EF60-C086-375A-60347B26BF19}"/>
              </a:ext>
            </a:extLst>
          </p:cNvPr>
          <p:cNvSpPr txBox="1">
            <a:spLocks/>
          </p:cNvSpPr>
          <p:nvPr/>
        </p:nvSpPr>
        <p:spPr>
          <a:xfrm>
            <a:off x="1407981" y="2632738"/>
            <a:ext cx="796336" cy="53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Editing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49" name="Google Shape;267;p44">
            <a:extLst>
              <a:ext uri="{FF2B5EF4-FFF2-40B4-BE49-F238E27FC236}">
                <a16:creationId xmlns:a16="http://schemas.microsoft.com/office/drawing/2014/main" id="{EDFE731D-E769-FF0B-19FD-0F78A02BBC51}"/>
              </a:ext>
            </a:extLst>
          </p:cNvPr>
          <p:cNvSpPr txBox="1">
            <a:spLocks/>
          </p:cNvSpPr>
          <p:nvPr/>
        </p:nvSpPr>
        <p:spPr>
          <a:xfrm>
            <a:off x="3408723" y="3301652"/>
            <a:ext cx="666743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pic>
        <p:nvPicPr>
          <p:cNvPr id="50" name="Picture 20" descr="Ai ">
            <a:extLst>
              <a:ext uri="{FF2B5EF4-FFF2-40B4-BE49-F238E27FC236}">
                <a16:creationId xmlns:a16="http://schemas.microsoft.com/office/drawing/2014/main" id="{1A6E4F6A-BA10-2561-A794-0BBFB2AC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6" y="21464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25">
            <a:extLst>
              <a:ext uri="{FF2B5EF4-FFF2-40B4-BE49-F238E27FC236}">
                <a16:creationId xmlns:a16="http://schemas.microsoft.com/office/drawing/2014/main" id="{BF3BFD3C-2D0B-282B-5FED-1C2D8CCC2673}"/>
              </a:ext>
            </a:extLst>
          </p:cNvPr>
          <p:cNvCxnSpPr>
            <a:cxnSpLocks/>
          </p:cNvCxnSpPr>
          <p:nvPr/>
        </p:nvCxnSpPr>
        <p:spPr>
          <a:xfrm>
            <a:off x="5188512" y="1869133"/>
            <a:ext cx="551773" cy="5351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29">
            <a:extLst>
              <a:ext uri="{FF2B5EF4-FFF2-40B4-BE49-F238E27FC236}">
                <a16:creationId xmlns:a16="http://schemas.microsoft.com/office/drawing/2014/main" id="{07EBB3BB-4006-D7F6-7045-DB9E6AA42DCD}"/>
              </a:ext>
            </a:extLst>
          </p:cNvPr>
          <p:cNvCxnSpPr>
            <a:cxnSpLocks/>
          </p:cNvCxnSpPr>
          <p:nvPr/>
        </p:nvCxnSpPr>
        <p:spPr>
          <a:xfrm flipV="1">
            <a:off x="5187703" y="2618574"/>
            <a:ext cx="553098" cy="542097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Google Shape;267;p44">
            <a:extLst>
              <a:ext uri="{FF2B5EF4-FFF2-40B4-BE49-F238E27FC236}">
                <a16:creationId xmlns:a16="http://schemas.microsoft.com/office/drawing/2014/main" id="{4DCE037C-2C72-72BE-893F-4A1F5EDEA9B4}"/>
              </a:ext>
            </a:extLst>
          </p:cNvPr>
          <p:cNvSpPr txBox="1">
            <a:spLocks/>
          </p:cNvSpPr>
          <p:nvPr/>
        </p:nvSpPr>
        <p:spPr>
          <a:xfrm>
            <a:off x="5005493" y="1383247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Preprocessed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4" name="Google Shape;267;p44">
            <a:extLst>
              <a:ext uri="{FF2B5EF4-FFF2-40B4-BE49-F238E27FC236}">
                <a16:creationId xmlns:a16="http://schemas.microsoft.com/office/drawing/2014/main" id="{2F5027C2-A518-6E44-68DA-350D18E78B89}"/>
              </a:ext>
            </a:extLst>
          </p:cNvPr>
          <p:cNvSpPr txBox="1">
            <a:spLocks/>
          </p:cNvSpPr>
          <p:nvPr/>
        </p:nvSpPr>
        <p:spPr>
          <a:xfrm>
            <a:off x="4985204" y="3270488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Processed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Prompt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  <p:sp>
        <p:nvSpPr>
          <p:cNvPr id="55" name="Google Shape;267;p44">
            <a:extLst>
              <a:ext uri="{FF2B5EF4-FFF2-40B4-BE49-F238E27FC236}">
                <a16:creationId xmlns:a16="http://schemas.microsoft.com/office/drawing/2014/main" id="{AECB7BC7-16E2-2617-17BC-009274089A40}"/>
              </a:ext>
            </a:extLst>
          </p:cNvPr>
          <p:cNvSpPr txBox="1">
            <a:spLocks/>
          </p:cNvSpPr>
          <p:nvPr/>
        </p:nvSpPr>
        <p:spPr>
          <a:xfrm>
            <a:off x="5619074" y="2794459"/>
            <a:ext cx="1414764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/>
                </a:solidFill>
              </a:rPr>
              <a:t>Audio</a:t>
            </a:r>
          </a:p>
          <a:p>
            <a:r>
              <a:rPr lang="en-US" altLang="en-GB" sz="1200" b="1" dirty="0">
                <a:solidFill>
                  <a:schemeClr val="tx1"/>
                </a:solidFill>
              </a:rPr>
              <a:t>Editing</a:t>
            </a:r>
          </a:p>
        </p:txBody>
      </p:sp>
      <p:pic>
        <p:nvPicPr>
          <p:cNvPr id="1026" name="Picture 2" descr="Audio waves ">
            <a:hlinkClick r:id="rId6" tooltip="Audio waves"/>
            <a:extLst>
              <a:ext uri="{FF2B5EF4-FFF2-40B4-BE49-F238E27FC236}">
                <a16:creationId xmlns:a16="http://schemas.microsoft.com/office/drawing/2014/main" id="{F23672F8-2F7E-C776-20F1-70310A93A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730" y="2124256"/>
            <a:ext cx="755268" cy="7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267;p44">
            <a:extLst>
              <a:ext uri="{FF2B5EF4-FFF2-40B4-BE49-F238E27FC236}">
                <a16:creationId xmlns:a16="http://schemas.microsoft.com/office/drawing/2014/main" id="{1057CEB4-408D-9819-F684-5B1A7C8BD50B}"/>
              </a:ext>
            </a:extLst>
          </p:cNvPr>
          <p:cNvSpPr txBox="1">
            <a:spLocks/>
          </p:cNvSpPr>
          <p:nvPr/>
        </p:nvSpPr>
        <p:spPr>
          <a:xfrm>
            <a:off x="7485528" y="2775021"/>
            <a:ext cx="1414764" cy="78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1200" b="1" dirty="0">
                <a:solidFill>
                  <a:schemeClr val="tx1"/>
                </a:solidFill>
              </a:rPr>
              <a:t>R</a:t>
            </a:r>
            <a:r>
              <a:rPr lang="en-US" altLang="en-GB" sz="1200" b="1" dirty="0">
                <a:solidFill>
                  <a:schemeClr val="tx1"/>
                </a:solidFill>
              </a:rPr>
              <a:t>esult</a:t>
            </a:r>
          </a:p>
          <a:p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57" name="Google Shape;267;p44">
            <a:extLst>
              <a:ext uri="{FF2B5EF4-FFF2-40B4-BE49-F238E27FC236}">
                <a16:creationId xmlns:a16="http://schemas.microsoft.com/office/drawing/2014/main" id="{8C22F346-7069-3D2F-28CC-02DD490A9238}"/>
              </a:ext>
            </a:extLst>
          </p:cNvPr>
          <p:cNvSpPr txBox="1">
            <a:spLocks/>
          </p:cNvSpPr>
          <p:nvPr/>
        </p:nvSpPr>
        <p:spPr>
          <a:xfrm>
            <a:off x="6659849" y="1953733"/>
            <a:ext cx="1113288" cy="42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000" b="1" dirty="0">
                <a:solidFill>
                  <a:schemeClr val="tx2"/>
                </a:solidFill>
              </a:rPr>
              <a:t>Edited</a:t>
            </a:r>
          </a:p>
          <a:p>
            <a:r>
              <a:rPr lang="en-US" altLang="en-GB" sz="1000" b="1" dirty="0">
                <a:solidFill>
                  <a:schemeClr val="tx2"/>
                </a:solidFill>
              </a:rPr>
              <a:t>Audio</a:t>
            </a:r>
            <a:endParaRPr lang="en-US" alt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1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ED75-B04B-5DFB-E204-8B888BB5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CF85D-3113-F551-2D12-06B70501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DAC83C-2E5C-AD8F-D8DB-5F453348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50FDD-C579-F3A4-C409-65EA8178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2B202-DF80-AA79-5601-5807FB51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8;p44">
            <a:extLst>
              <a:ext uri="{FF2B5EF4-FFF2-40B4-BE49-F238E27FC236}">
                <a16:creationId xmlns:a16="http://schemas.microsoft.com/office/drawing/2014/main" id="{56EF6BC2-37AC-66F3-5AC8-2FAA2793E096}"/>
              </a:ext>
            </a:extLst>
          </p:cNvPr>
          <p:cNvSpPr txBox="1">
            <a:spLocks noGrp="1"/>
          </p:cNvSpPr>
          <p:nvPr/>
        </p:nvSpPr>
        <p:spPr>
          <a:xfrm>
            <a:off x="1520403" y="1830150"/>
            <a:ext cx="6103193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081E-FF2E-FA9B-1BC4-63BB3B82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60" y="475957"/>
            <a:ext cx="469648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73%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3023" y="4338426"/>
            <a:ext cx="781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https://blog.adobe.com/en/publish/2024/10/08/adobes-ai-creative-frontier-study-reveals-creators-views-opportunities-risks-generative-ai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creators struggle with complex audio editing tools when trying to improve sound quality</a:t>
            </a:r>
          </a:p>
          <a:p>
            <a:pPr>
              <a:lnSpc>
                <a:spcPts val="4725"/>
              </a:lnSpc>
            </a:pP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6CF43B9-0529-3781-565E-9263BF88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C8F74-1558-6B52-601F-F3FCF7785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8417AF-ADC7-60E7-AFC0-3A108BF3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8;p44">
            <a:extLst>
              <a:ext uri="{FF2B5EF4-FFF2-40B4-BE49-F238E27FC236}">
                <a16:creationId xmlns:a16="http://schemas.microsoft.com/office/drawing/2014/main" id="{65BCBDBF-DC18-AFC6-B8CF-003CDB92CBE3}"/>
              </a:ext>
            </a:extLst>
          </p:cNvPr>
          <p:cNvSpPr txBox="1">
            <a:spLocks noGrp="1"/>
          </p:cNvSpPr>
          <p:nvPr/>
        </p:nvSpPr>
        <p:spPr>
          <a:xfrm>
            <a:off x="1520403" y="1830150"/>
            <a:ext cx="6103193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F5C2E-94AB-0977-4FE8-03B3C12E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59" y="380694"/>
            <a:ext cx="523948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2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AD652356-0769-8D05-5B43-3FB5711E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C39F2-4237-D049-4D8D-13C9A2EE5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B6AA3-F847-7B4B-C39B-625C8C2F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8;p44">
            <a:extLst>
              <a:ext uri="{FF2B5EF4-FFF2-40B4-BE49-F238E27FC236}">
                <a16:creationId xmlns:a16="http://schemas.microsoft.com/office/drawing/2014/main" id="{05403F69-174D-941E-406C-CD707C8756DA}"/>
              </a:ext>
            </a:extLst>
          </p:cNvPr>
          <p:cNvSpPr txBox="1">
            <a:spLocks noGrp="1"/>
          </p:cNvSpPr>
          <p:nvPr/>
        </p:nvSpPr>
        <p:spPr>
          <a:xfrm>
            <a:off x="1520403" y="1830150"/>
            <a:ext cx="6103193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D15C3-4D19-D0BD-4011-A8A94EA8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07" y="314010"/>
            <a:ext cx="473458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1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702991" y="3130676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Content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Creation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267798" y="313067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sz="1600" b="1" dirty="0">
                <a:solidFill>
                  <a:schemeClr val="tx1"/>
                </a:solidFill>
              </a:rPr>
              <a:t>E</a:t>
            </a:r>
            <a:r>
              <a:rPr lang="en-US" sz="1600" b="1" dirty="0" err="1">
                <a:solidFill>
                  <a:schemeClr val="tx1"/>
                </a:solidFill>
              </a:rPr>
              <a:t>ducation</a:t>
            </a:r>
            <a:r>
              <a:rPr lang="en-US" sz="1600" b="1" dirty="0">
                <a:solidFill>
                  <a:schemeClr val="tx1"/>
                </a:solidFill>
              </a:rPr>
              <a:t> and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Training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291368" y="3130675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Production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CC7B7-7D96-71B4-D650-C83C861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7B67EB-F55A-37BF-7B33-E34C42A2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6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39E7CB-1CBB-945D-5D65-E6A35824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94" y="1671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Generalization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Limit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30898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Prompt understanding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Chatbot ">
            <a:extLst>
              <a:ext uri="{FF2B5EF4-FFF2-40B4-BE49-F238E27FC236}">
                <a16:creationId xmlns:a16="http://schemas.microsoft.com/office/drawing/2014/main" id="{53FF11B0-CF0E-B38D-3DB8-F813B5A1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720691"/>
            <a:ext cx="1600662" cy="16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k ">
            <a:extLst>
              <a:ext uri="{FF2B5EF4-FFF2-40B4-BE49-F238E27FC236}">
                <a16:creationId xmlns:a16="http://schemas.microsoft.com/office/drawing/2014/main" id="{DAE4982C-A3F6-DC1D-2CF3-38BBC1F8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54" y="1897875"/>
            <a:ext cx="1246293" cy="12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1194554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1194554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8C591-0A1B-A80E-E733-847FD64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BFDC122-4BDB-C709-C9B3-2BDC5CAC6F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9436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OVER 70%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2DD3694-6698-D464-2FB6-BF80FDEA462A}"/>
              </a:ext>
            </a:extLst>
          </p:cNvPr>
          <p:cNvSpPr txBox="1"/>
          <p:nvPr/>
        </p:nvSpPr>
        <p:spPr>
          <a:xfrm>
            <a:off x="2734667" y="4345046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https://menlovc.com/perspective/2025-the-state-of-consumer-ai/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948F170-614F-8A69-0924-D41174828550}"/>
              </a:ext>
            </a:extLst>
          </p:cNvPr>
          <p:cNvSpPr txBox="1">
            <a:spLocks/>
          </p:cNvSpPr>
          <p:nvPr/>
        </p:nvSpPr>
        <p:spPr>
          <a:xfrm>
            <a:off x="720000" y="18392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of audio editors believe AI-assisted tools still fail to accurately follow user instructions</a:t>
            </a:r>
            <a:br>
              <a:rPr lang="en-US" sz="2400" dirty="0"/>
            </a:br>
            <a:r>
              <a:rPr lang="en-US" sz="2400" i="1" dirty="0"/>
              <a:t>(2024, Audio Engineering Society)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938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063EA75-E283-535E-4A46-EE606EB6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0ED9BEE-221E-86DA-03F6-F72E3119F6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211" y="842094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8 IN 10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F74FFF5-8251-533B-72E1-E79A096DC4EB}"/>
              </a:ext>
            </a:extLst>
          </p:cNvPr>
          <p:cNvSpPr txBox="1"/>
          <p:nvPr/>
        </p:nvSpPr>
        <p:spPr>
          <a:xfrm>
            <a:off x="2616174" y="4514379"/>
            <a:ext cx="3911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https://untechaihub.com/best-ai-tools-for-video-and-audio-content/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A4E88A38-86F0-0927-55DB-D5E4C4190C98}"/>
              </a:ext>
            </a:extLst>
          </p:cNvPr>
          <p:cNvSpPr txBox="1">
            <a:spLocks/>
          </p:cNvSpPr>
          <p:nvPr/>
        </p:nvSpPr>
        <p:spPr>
          <a:xfrm>
            <a:off x="720000" y="1737658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content creators say they waste hours manually editing audio instead of focusing on creativity</a:t>
            </a:r>
            <a:br>
              <a:rPr lang="en-US" sz="2400" dirty="0"/>
            </a:br>
            <a:r>
              <a:rPr lang="en-US" sz="2400" i="1" dirty="0"/>
              <a:t>(2024, Creative Workflow Survey)</a:t>
            </a:r>
            <a:r>
              <a:rPr lang="en-US" sz="2400" dirty="0"/>
              <a:t>(2024, Adobe Research)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  <p:extLst>
      <p:ext uri="{BB962C8B-B14F-4D97-AF65-F5344CB8AC3E}">
        <p14:creationId xmlns:p14="http://schemas.microsoft.com/office/powerpoint/2010/main" val="194670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182620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2400" b="1" dirty="0"/>
              <a:t>Intelligent Audio Editing through AI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50935-E65A-89DE-8459-1AA08A57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78" y="1144954"/>
            <a:ext cx="3815926" cy="38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365661A-F226-2F55-D8E9-165F74B8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26A64055-60B0-0F1C-B16B-83622E217E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105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Related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Work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112C9A1-9D87-7B05-B726-8685D7936B4F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13930-5A9A-2E06-FF3B-CFCC2087C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93A5C29-F671-8875-A832-D7BB8874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7BF175-89F2-6046-1F3A-EF6B3B58BDB4}"/>
              </a:ext>
            </a:extLst>
          </p:cNvPr>
          <p:cNvSpPr txBox="1"/>
          <p:nvPr/>
        </p:nvSpPr>
        <p:spPr>
          <a:xfrm>
            <a:off x="2286000" y="241659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b="1" dirty="0" err="1">
                <a:solidFill>
                  <a:schemeClr val="tx1"/>
                </a:solidFill>
              </a:rPr>
              <a:t>AudioGen</a:t>
            </a:r>
            <a:endParaRPr lang="en-US" altLang="en-GB" b="1" dirty="0">
              <a:solidFill>
                <a:schemeClr val="tx1"/>
              </a:solidFill>
            </a:endParaRPr>
          </a:p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Make-An-Audio</a:t>
            </a:r>
          </a:p>
          <a:p>
            <a:pPr algn="ctr"/>
            <a:r>
              <a:rPr lang="en-US" altLang="en-GB" b="1" dirty="0" err="1">
                <a:solidFill>
                  <a:schemeClr val="tx1"/>
                </a:solidFill>
              </a:rPr>
              <a:t>AudioLDM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9815C3B2-9B0C-F8A5-2239-DD76F2305EDD}"/>
              </a:ext>
            </a:extLst>
          </p:cNvPr>
          <p:cNvSpPr txBox="1">
            <a:spLocks/>
          </p:cNvSpPr>
          <p:nvPr/>
        </p:nvSpPr>
        <p:spPr>
          <a:xfrm>
            <a:off x="2151856" y="1192213"/>
            <a:ext cx="484028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 err="1">
                <a:solidFill>
                  <a:schemeClr val="tx1"/>
                </a:solidFill>
              </a:rPr>
              <a:t>Text</a:t>
            </a:r>
            <a:r>
              <a:rPr lang="fr-FR" altLang="en-GB" sz="2400" b="1" dirty="0">
                <a:solidFill>
                  <a:schemeClr val="tx1"/>
                </a:solidFill>
              </a:rPr>
              <a:t> To Audio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4683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7185</TotalTime>
  <Words>665</Words>
  <Application>Microsoft Office PowerPoint</Application>
  <PresentationFormat>On-screen Show (16:9)</PresentationFormat>
  <Paragraphs>108</Paragraphs>
  <Slides>36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Rubik</vt:lpstr>
      <vt:lpstr>YAFdJt8dAY0 0</vt:lpstr>
      <vt:lpstr>Work Sans</vt:lpstr>
      <vt:lpstr>Arial</vt:lpstr>
      <vt:lpstr>Fira Sans</vt:lpstr>
      <vt:lpstr>Darker Grotesque SemiBold</vt:lpstr>
      <vt:lpstr>Rubik Medium</vt:lpstr>
      <vt:lpstr>World Water Day by Slidesgo</vt:lpstr>
      <vt:lpstr>EchoMind: Intelligent Audio Transformation via Text Prompts</vt:lpstr>
      <vt:lpstr>Problematic</vt:lpstr>
      <vt:lpstr>73% </vt:lpstr>
      <vt:lpstr>OVER 70% </vt:lpstr>
      <vt:lpstr>8 IN 10</vt:lpstr>
      <vt:lpstr>Aim</vt:lpstr>
      <vt:lpstr>PowerPoint Presentation</vt:lpstr>
      <vt:lpstr>Related Work</vt:lpstr>
      <vt:lpstr>PowerPoint Presentation</vt:lpstr>
      <vt:lpstr>PowerPoint Presentation</vt:lpstr>
      <vt:lpstr>System Architecture</vt:lpstr>
      <vt:lpstr>PowerPoint Presentation</vt:lpstr>
      <vt:lpstr>Data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56</cp:revision>
  <dcterms:created xsi:type="dcterms:W3CDTF">2025-04-25T14:05:22Z</dcterms:created>
  <dcterms:modified xsi:type="dcterms:W3CDTF">2025-12-08T08:51:15Z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